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8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9" r:id="rId16"/>
    <p:sldId id="257" r:id="rId17"/>
    <p:sldId id="263" r:id="rId18"/>
    <p:sldId id="258" r:id="rId19"/>
    <p:sldId id="261" r:id="rId20"/>
    <p:sldId id="264" r:id="rId21"/>
    <p:sldId id="279" r:id="rId22"/>
    <p:sldId id="280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8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2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03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2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1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6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3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8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7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5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2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6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44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2697" y="4649827"/>
            <a:ext cx="11617234" cy="155067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การตรวจสอบข้อมูลจากรายงานสินทรัพย์คงเหลือในระบบ </a:t>
            </a:r>
            <a:r>
              <a:rPr lang="en-US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GFMIS </a:t>
            </a:r>
            <a:r>
              <a:rPr lang="en-US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ที่มีมูลค่าสุทธิ ๑ บาท ว่ามีตัวตนจริงตามทะเบียนคุมทรัพย์สินหรือไม่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198" descr="C:\Users\sick\Desktop\อื่น ๆ\สคส\001.png"/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4951602" y="255645"/>
            <a:ext cx="2641218" cy="257518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70263" y="3017520"/>
            <a:ext cx="11416937" cy="1541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จัดทำโดย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กตน.๑ สตน.</a:t>
            </a:r>
            <a:r>
              <a:rPr lang="th-TH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93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2374" y="191588"/>
            <a:ext cx="9905998" cy="705395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จัดรูปแบบ </a:t>
            </a:r>
            <a:r>
              <a:rPr lang="en-US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Excel</a:t>
            </a:r>
            <a:endParaRPr lang="th-TH" b="1" cap="none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ตัวแทนเนื้อหา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896983"/>
            <a:ext cx="11164389" cy="579990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933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174171"/>
            <a:ext cx="9905998" cy="827315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กรองข้อมูลสินทรัพย์ที่มีมูลสุทธิ ๑ บาท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50" y="1088571"/>
            <a:ext cx="11399523" cy="566057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2703786" y="650154"/>
            <a:ext cx="1046616" cy="505097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คลิกเมนูข้อมูล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2812866" y="1249684"/>
            <a:ext cx="417219" cy="269965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689565" y="1445623"/>
            <a:ext cx="417219" cy="48768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4511630" y="879569"/>
            <a:ext cx="1190307" cy="505097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คลิกเมนูตัวกรอง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4" y="200507"/>
            <a:ext cx="9905998" cy="696476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เลือกรายการมูลค่า ๑ บาท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" y="800101"/>
            <a:ext cx="11421564" cy="59055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8667750" y="4835437"/>
            <a:ext cx="363039" cy="155664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8534400" y="4221482"/>
            <a:ext cx="1202577" cy="505097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มูลค่าตามบัญชี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8277297" y="2858695"/>
            <a:ext cx="514205" cy="505097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8360229" y="3587932"/>
            <a:ext cx="239684" cy="174171"/>
          </a:xfrm>
          <a:prstGeom prst="flowChartAlternate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8458200" y="3587932"/>
            <a:ext cx="438150" cy="63355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4" y="156964"/>
            <a:ext cx="9905998" cy="626807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เลือกรายการมูลค่า ๑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(ต่อ)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70" y="783771"/>
            <a:ext cx="11225349" cy="587828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8534401" y="4171410"/>
            <a:ext cx="1149532" cy="505097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มูลค่าตามบัญชี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8691153" y="4815842"/>
            <a:ext cx="304802" cy="156753"/>
          </a:xfrm>
          <a:prstGeom prst="flowChartAlternate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0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4" y="191588"/>
            <a:ext cx="9905998" cy="635726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เลือกรายการมูลค่า ๑ บาท (ต่อ)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" y="827314"/>
            <a:ext cx="11164389" cy="586957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724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3035" y="165672"/>
            <a:ext cx="9905998" cy="1114488"/>
          </a:xfrm>
        </p:spPr>
        <p:txBody>
          <a:bodyPr/>
          <a:lstStyle/>
          <a:p>
            <a:r>
              <a:rPr lang="th-TH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ทำบันทึกสอบถามหน่วยรับตรวจประเด็นข้อตรวจพบ เรื่อง สินทรัพย์ในระบบ </a:t>
            </a:r>
            <a:r>
              <a:rPr lang="en-US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</a:t>
            </a:r>
            <a:endParaRPr lang="th-TH" b="1" cap="none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ตัวแทนเนื้อหา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1280159"/>
            <a:ext cx="5242559" cy="5303521"/>
          </a:xfrm>
          <a:ln w="38100">
            <a:solidFill>
              <a:srgbClr val="FFFF00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69" y="1280160"/>
            <a:ext cx="5765073" cy="53035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074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2" y="140883"/>
            <a:ext cx="9905998" cy="1043483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รายงานสินทรัพย์ในระบบ 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ew GFMIS Thai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ที่มีมูลค่าสุทธิ ๑ บาท ว่ามีตัวตนจริงตามทะเบียนคุมทรัพย์สิน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 (วิธีสุ่มตรวจ)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132970" y="1040675"/>
            <a:ext cx="11919694" cy="76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รายงานสินทรัพย์คงเหลือใน</a:t>
            </a:r>
            <a:r>
              <a:rPr lang="th-TH" sz="28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sz="28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GFMIS Thai</a:t>
            </a:r>
            <a:r>
              <a:rPr lang="en-US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en-US" sz="28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ทะเบียนคุมทรัพย์สิน</a:t>
            </a:r>
            <a:endParaRPr lang="th-TH" sz="28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sz="40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" y="1802675"/>
            <a:ext cx="6026331" cy="483325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pic>
        <p:nvPicPr>
          <p:cNvPr id="6" name="ตัวแทนเนื้อหา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62" y="1802675"/>
            <a:ext cx="5801501" cy="483325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740230" y="3055166"/>
            <a:ext cx="566056" cy="33143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คำบรรยายภาพแบบสี่เหลี่ยมมุมมน 14"/>
          <p:cNvSpPr/>
          <p:nvPr/>
        </p:nvSpPr>
        <p:spPr>
          <a:xfrm>
            <a:off x="664201" y="2424572"/>
            <a:ext cx="1025646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รหัสสินทรัพย์</a:t>
            </a:r>
          </a:p>
        </p:txBody>
      </p:sp>
      <p:sp>
        <p:nvSpPr>
          <p:cNvPr id="23" name="คำบรรยายภาพแบบสี่เหลี่ยมมุมมน 22"/>
          <p:cNvSpPr/>
          <p:nvPr/>
        </p:nvSpPr>
        <p:spPr>
          <a:xfrm>
            <a:off x="3897592" y="2410731"/>
            <a:ext cx="1082914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มูลค่าการได้มา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4031987" y="3055166"/>
            <a:ext cx="503957" cy="33143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5172519" y="3055166"/>
            <a:ext cx="503957" cy="33143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คำบรรยายภาพแบบสี่เหลี่ยมมุมมน 25"/>
          <p:cNvSpPr/>
          <p:nvPr/>
        </p:nvSpPr>
        <p:spPr>
          <a:xfrm>
            <a:off x="5028446" y="2410731"/>
            <a:ext cx="1130854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มูลค่าตามบัญชี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คำบรรยายภาพแบบสี่เหลี่ยมมุมมน 27"/>
          <p:cNvSpPr/>
          <p:nvPr/>
        </p:nvSpPr>
        <p:spPr>
          <a:xfrm>
            <a:off x="9578675" y="3185801"/>
            <a:ext cx="784526" cy="364980"/>
          </a:xfrm>
          <a:prstGeom prst="wedgeRoundRectCallou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มูลค่ารวม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คำบรรยายภาพแบบสี่เหลี่ยมมุมมน 28"/>
          <p:cNvSpPr/>
          <p:nvPr/>
        </p:nvSpPr>
        <p:spPr>
          <a:xfrm>
            <a:off x="10947936" y="2118994"/>
            <a:ext cx="1008934" cy="412880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รหัสสินทรัพย์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คำบรรยายภาพแบบสี่เหลี่ยมมุมมน 29"/>
          <p:cNvSpPr/>
          <p:nvPr/>
        </p:nvSpPr>
        <p:spPr>
          <a:xfrm>
            <a:off x="11172768" y="4580707"/>
            <a:ext cx="810229" cy="398275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มูลค่าสุทธิ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9552548" y="3640182"/>
            <a:ext cx="548640" cy="2699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10994405" y="2595642"/>
            <a:ext cx="631535" cy="217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11172768" y="5068389"/>
            <a:ext cx="548640" cy="2066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67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831" y="305009"/>
            <a:ext cx="12026539" cy="1097071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ข้อตรวจพบรายงาน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สินทรัพย์ในระบบ 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ew GFMIS Thai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ที่มีมูลค่าสุทธิ ๑ บาท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ปรากฎว่าราคามูลค่าการได้มาไม่ตรงกับทะเบียนคุมทรัพย์สิน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(วิธีสุ่มตรวจ)</a:t>
            </a:r>
            <a:endParaRPr lang="th-TH" b="1" dirty="0">
              <a:solidFill>
                <a:srgbClr val="FFFF0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" y="1402079"/>
            <a:ext cx="6574971" cy="519030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ตัวแทนเนื้อหา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65" y="1402080"/>
            <a:ext cx="5347706" cy="519030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5" name="คำบรรยายภาพแบบสี่เหลี่ยมมุมมน 14"/>
          <p:cNvSpPr/>
          <p:nvPr/>
        </p:nvSpPr>
        <p:spPr>
          <a:xfrm>
            <a:off x="508036" y="3225645"/>
            <a:ext cx="1025646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รหัสสินทรัพย์</a:t>
            </a:r>
          </a:p>
        </p:txBody>
      </p:sp>
      <p:sp>
        <p:nvSpPr>
          <p:cNvPr id="16" name="คำบรรยายภาพแบบสี่เหลี่ยมมุมมน 15"/>
          <p:cNvSpPr/>
          <p:nvPr/>
        </p:nvSpPr>
        <p:spPr>
          <a:xfrm>
            <a:off x="4606956" y="3212839"/>
            <a:ext cx="1083694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มูลค่าการได้มา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08036" y="3877555"/>
            <a:ext cx="659502" cy="2539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4720168" y="3856491"/>
            <a:ext cx="659502" cy="2539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คำบรรยายภาพแบบสี่เหลี่ยมมุมมน 18"/>
          <p:cNvSpPr/>
          <p:nvPr/>
        </p:nvSpPr>
        <p:spPr>
          <a:xfrm>
            <a:off x="10964091" y="1692035"/>
            <a:ext cx="1001486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รหัสสินทรัพย์</a:t>
            </a:r>
          </a:p>
        </p:txBody>
      </p:sp>
      <p:sp>
        <p:nvSpPr>
          <p:cNvPr id="20" name="คำบรรยายภาพแบบสี่เหลี่ยมมุมมน 19"/>
          <p:cNvSpPr/>
          <p:nvPr/>
        </p:nvSpPr>
        <p:spPr>
          <a:xfrm>
            <a:off x="9483488" y="2813022"/>
            <a:ext cx="1083694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มูลค่ารวม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610926" y="3450132"/>
            <a:ext cx="395224" cy="2539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1057323" y="2342608"/>
            <a:ext cx="659502" cy="1619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6191794" y="3865200"/>
            <a:ext cx="381062" cy="2539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คำบรรยายภาพแบบสี่เหลี่ยมมุมมน 24"/>
          <p:cNvSpPr/>
          <p:nvPr/>
        </p:nvSpPr>
        <p:spPr>
          <a:xfrm>
            <a:off x="5967554" y="3200151"/>
            <a:ext cx="1201637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มูลค่าตามบัญชี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11222670" y="4955183"/>
            <a:ext cx="381062" cy="156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คำบรรยายภาพแบบสี่เหลี่ยมมุมมน 26"/>
          <p:cNvSpPr/>
          <p:nvPr/>
        </p:nvSpPr>
        <p:spPr>
          <a:xfrm>
            <a:off x="11003803" y="4298501"/>
            <a:ext cx="1014027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มูลค่าสุทธิ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74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6354" y="200297"/>
            <a:ext cx="10728959" cy="1733005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</a:t>
            </a: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ข้อมูลสินทรัพย์ ประเภทอาคารสิ่งปลูกสร้าง สินทรัพย์โครงสร้างพื้นฐานกับทะเบียนคุมทรัพย์สิน เพื่อตรวจสอบความมีตัวตนและความถูกต้องตรงตามหน่วยรับผิดชอบ (สินทรัพย์ที่ถือครอง) </a:t>
            </a:r>
            <a:r>
              <a:rPr lang="th-TH" sz="2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สินทรัพย์ประเภทอาคารสิ่งปลูกสร้าง สินทรัพย์โครงสร้างพื้นฐานในระบบ </a:t>
            </a:r>
            <a:r>
              <a:rPr lang="en-US" sz="2800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</a:t>
            </a:r>
            <a:r>
              <a:rPr lang="en-US" sz="2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ตัวตนอยู่จริง และถูกต้องตรงตามหน่วยที่ถือครอง </a:t>
            </a:r>
            <a:r>
              <a:rPr lang="th-TH" sz="28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</a:t>
            </a:r>
            <a:endParaRPr lang="th-TH" sz="28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" y="1933301"/>
            <a:ext cx="10841446" cy="4611431"/>
          </a:xfr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566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990" y="148047"/>
            <a:ext cx="11905205" cy="194904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การตรวจสอบ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ข้อมูลสินทรัพย์ ประเภทอาคารสิ่งปลูกสร้าง สินทรัพย์โครงสร้างพื้นฐานกับทะเบียนคุมทรัพย์สิน เพื่อตรวจสอบความมีตัวตนและความถูกต้องตรงตามหน่วยรับผิดชอบ (สินทรัพย์ที่ถือครอง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ปรากฏว่ารายงานสินทรัพย์ในระบบ </a:t>
            </a:r>
            <a:r>
              <a:rPr lang="en-US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</a:t>
            </a:r>
            <a:r>
              <a:rPr lang="en-US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ไม่ตรงกับทะเบียนคุมทรัพย์สิน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0" y="1803400"/>
            <a:ext cx="6331131" cy="4762863"/>
          </a:xfrm>
          <a:ln w="38100">
            <a:solidFill>
              <a:srgbClr val="FFFF00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61" y="1803400"/>
            <a:ext cx="5534334" cy="476286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6" name="คำบรรยายภาพแบบสี่เหลี่ยมมุมมน 15"/>
          <p:cNvSpPr/>
          <p:nvPr/>
        </p:nvSpPr>
        <p:spPr>
          <a:xfrm>
            <a:off x="892249" y="3450280"/>
            <a:ext cx="1083694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รหัสสินทรัพย์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คำบรรยายภาพแบบสี่เหลี่ยมมุมมน 16"/>
          <p:cNvSpPr/>
          <p:nvPr/>
        </p:nvSpPr>
        <p:spPr>
          <a:xfrm>
            <a:off x="4318918" y="3411558"/>
            <a:ext cx="1083694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มูลค่าการได้มา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คำบรรยายภาพแบบสี่เหลี่ยมมุมมน 17"/>
          <p:cNvSpPr/>
          <p:nvPr/>
        </p:nvSpPr>
        <p:spPr>
          <a:xfrm>
            <a:off x="9175521" y="3195664"/>
            <a:ext cx="1083694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มูลค่ารวม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คำบรรยายภาพแบบสี่เหลี่ยมมุมมน 18"/>
          <p:cNvSpPr/>
          <p:nvPr/>
        </p:nvSpPr>
        <p:spPr>
          <a:xfrm>
            <a:off x="10991919" y="2030658"/>
            <a:ext cx="991076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รหัสสินทรัพย์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892249" y="4045170"/>
            <a:ext cx="659502" cy="5461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4318918" y="4045170"/>
            <a:ext cx="705928" cy="5461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921382" y="4898982"/>
            <a:ext cx="1606998" cy="378414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20,571,941.80 บาท</a:t>
            </a:r>
          </a:p>
        </p:txBody>
      </p:sp>
      <p:sp>
        <p:nvSpPr>
          <p:cNvPr id="26" name="ลูกศรขึ้น 25"/>
          <p:cNvSpPr/>
          <p:nvPr/>
        </p:nvSpPr>
        <p:spPr>
          <a:xfrm>
            <a:off x="4671882" y="4672802"/>
            <a:ext cx="45719" cy="191345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8921716" y="4402336"/>
            <a:ext cx="1381430" cy="330824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20,558,800 บาท</a:t>
            </a: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11090420" y="2668112"/>
            <a:ext cx="640026" cy="2020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9251289" y="3839483"/>
            <a:ext cx="580690" cy="2056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คำบรรยายภาพแบบสี่เหลี่ยมมุมมน 33"/>
          <p:cNvSpPr/>
          <p:nvPr/>
        </p:nvSpPr>
        <p:spPr>
          <a:xfrm>
            <a:off x="5493014" y="3424879"/>
            <a:ext cx="1116791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มูลค่าตามบัญชี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5698445" y="4050419"/>
            <a:ext cx="615269" cy="5461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11302999" y="5672667"/>
            <a:ext cx="418011" cy="1891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คำบรรยายภาพแบบสี่เหลี่ยมมุมมน 37"/>
          <p:cNvSpPr/>
          <p:nvPr/>
        </p:nvSpPr>
        <p:spPr>
          <a:xfrm>
            <a:off x="11132755" y="5024847"/>
            <a:ext cx="892575" cy="552216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มูลค่าสุทธิ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ลูกศรขึ้น 2"/>
          <p:cNvSpPr/>
          <p:nvPr/>
        </p:nvSpPr>
        <p:spPr>
          <a:xfrm>
            <a:off x="9487746" y="4045170"/>
            <a:ext cx="172719" cy="340563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2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2526" y="208943"/>
            <a:ext cx="9905998" cy="772132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การเข้าใช้งานในระบบ </a:t>
            </a:r>
            <a:r>
              <a:rPr lang="en-US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 </a:t>
            </a:r>
            <a:endParaRPr lang="th-TH" b="1" cap="none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ตัวแทนเนื้อหา 1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981075"/>
            <a:ext cx="11049000" cy="56959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3" name="คำบรรยายภาพแบบสี่เหลี่ยมมุมมน 12"/>
          <p:cNvSpPr/>
          <p:nvPr/>
        </p:nvSpPr>
        <p:spPr>
          <a:xfrm>
            <a:off x="3905250" y="3400425"/>
            <a:ext cx="3457576" cy="914400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53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2" y="461763"/>
            <a:ext cx="9905998" cy="853231"/>
          </a:xfrm>
        </p:spPr>
        <p:txBody>
          <a:bodyPr/>
          <a:lstStyle/>
          <a:p>
            <a:r>
              <a:rPr lang="th-TH" sz="44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ผลกระทบและข้อเสนอแนะ</a:t>
            </a:r>
            <a:endParaRPr lang="th-TH" sz="44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1412" y="1088571"/>
            <a:ext cx="9905999" cy="5643155"/>
          </a:xfrm>
        </p:spPr>
        <p:txBody>
          <a:bodyPr>
            <a:noAutofit/>
          </a:bodyPr>
          <a:lstStyle/>
          <a:p>
            <a:pPr algn="thaiDist"/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ทำให้รายงานการเงินไม่ถูกต้อง เนื่องจากข้อมูลบางส่วนไม่เป็นไปตามมาตรฐานการบัญชีภาครัฐและระเบียบแบบแผนของทางราชการที่เกี่ยวข้อง อาจถูกรายงานจากผู้ตรวจสอบ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 </a:t>
            </a:r>
          </a:p>
          <a:p>
            <a:pPr algn="thaiDist"/>
            <a:r>
              <a:rPr lang="th-TH" sz="36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(หน่วยรับตรวจ)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ประสาน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และจัดทำบันทึกถึงหน่วย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เทคนิคเพื่อ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ดำเนินการปรับปรุงข้อมูลให้ถูกต้องตรงกับทะเบียนคุมทรัพย์สินต่อไป </a:t>
            </a:r>
            <a:endParaRPr lang="en-US" sz="36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	๒.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(หน่วยรับตรวจ)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รายการข้อมูลสินทรัพย์ให้เป็นปัจจุบัน เพื่อให้ข้อมูลสินทรัพย์ในระบบ </a:t>
            </a:r>
            <a:r>
              <a:rPr lang="en-US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</a:t>
            </a:r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มีความถูกต้องตรงกับทะเบียนคุมทรัพย์สิน </a:t>
            </a:r>
          </a:p>
        </p:txBody>
      </p:sp>
    </p:spTree>
    <p:extLst>
      <p:ext uri="{BB962C8B-B14F-4D97-AF65-F5344CB8AC3E}">
        <p14:creationId xmlns:p14="http://schemas.microsoft.com/office/powerpoint/2010/main" val="37207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78586"/>
            <a:ext cx="9905998" cy="800979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ข้อสังเกตรายงานงบทดลองเพิ่มเติม 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4" y="731521"/>
            <a:ext cx="11373395" cy="595666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418004" y="3457303"/>
            <a:ext cx="5904411" cy="1488775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6923314" y="3475107"/>
            <a:ext cx="4450080" cy="1427427"/>
          </a:xfrm>
          <a:prstGeom prst="wedgeRoundRect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ในรายงานงบทดลอง ณ 30 ก.ย.67 มีบัญชี 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 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(บัญชีแยกประเภท) มีการจำหน่ายสินทรัพย์ในระบบ 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 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ออกจากบัญชี ผู้ตรวจสอบฯ ขอรายละเอียดการอนุมัติจำหน่ายสินทรัพย์ดังกล่าวหรือไม่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V="1">
            <a:off x="6322415" y="4188823"/>
            <a:ext cx="600899" cy="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5097" y="191798"/>
            <a:ext cx="11120846" cy="1367036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คำสั่งกระทรวงกลาโหม (เฉพาะ) ที่ ๒๖๕/๖๕  เรื่อง </a:t>
            </a:r>
            <a:r>
              <a:rPr lang="th-TH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ซื้อจัดจ้างและการบริหารพัสดุของกระทรวงกลาโหม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1384663"/>
            <a:ext cx="11120846" cy="5199017"/>
          </a:xfr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142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1743" y="899659"/>
            <a:ext cx="9905999" cy="2200593"/>
          </a:xfrm>
        </p:spPr>
        <p:txBody>
          <a:bodyPr/>
          <a:lstStyle/>
          <a:p>
            <a:pPr marL="0" indent="0" algn="ctr">
              <a:buNone/>
            </a:pPr>
            <a:r>
              <a:rPr lang="th-TH" sz="5400" b="1" dirty="0" smtClean="0">
                <a:solidFill>
                  <a:srgbClr val="FFFF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จบการนำเสนอ</a:t>
            </a:r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FF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ขอบคุณครับ</a:t>
            </a:r>
            <a:endParaRPr lang="th-TH" sz="5400" b="1" dirty="0">
              <a:solidFill>
                <a:srgbClr val="FFFF00"/>
              </a:solidFill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3483428"/>
            <a:ext cx="4423953" cy="301316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422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1413" y="257112"/>
            <a:ext cx="9905998" cy="868971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การเข้าใช้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งานในระบบ </a:t>
            </a:r>
            <a:r>
              <a:rPr lang="en-US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 </a:t>
            </a:r>
            <a:r>
              <a:rPr lang="th-TH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b="1" cap="none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0550" y="1126083"/>
            <a:ext cx="10991850" cy="547474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8889275" y="3589134"/>
            <a:ext cx="1881052" cy="548640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10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2217" y="201052"/>
            <a:ext cx="11460480" cy="799073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จะ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ปรากฏ หน้าจอ ให้ระบุรหัสผู้ใช้งาน (</a:t>
            </a:r>
            <a:r>
              <a:rPr lang="en-US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Name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รหัสผ่าน (</a:t>
            </a:r>
            <a:r>
              <a:rPr lang="en-US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Password</a:t>
            </a:r>
            <a:r>
              <a:rPr lang="en-US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17" y="914400"/>
            <a:ext cx="11460479" cy="571499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คำบรรยายภาพแบบสี่เหลี่ยมมุมมน 2"/>
          <p:cNvSpPr/>
          <p:nvPr/>
        </p:nvSpPr>
        <p:spPr>
          <a:xfrm>
            <a:off x="4328979" y="3276600"/>
            <a:ext cx="3157671" cy="542925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85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6140" y="244050"/>
            <a:ext cx="9905998" cy="853230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เข้าระบบรายงานหน่วยงานภาครัฐ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3" y="1097280"/>
            <a:ext cx="11146971" cy="555606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คำบรรยายภาพแบบสี่เหลี่ยมมุมมน 2"/>
          <p:cNvSpPr/>
          <p:nvPr/>
        </p:nvSpPr>
        <p:spPr>
          <a:xfrm>
            <a:off x="3971108" y="2595153"/>
            <a:ext cx="2403565" cy="1750424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1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61779" y="96005"/>
            <a:ext cx="9905998" cy="685046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การเรียกรายงานสินทรัพย์คงเหลือในระบบ </a:t>
            </a:r>
            <a:r>
              <a:rPr lang="en-US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</a:t>
            </a:r>
            <a:endParaRPr lang="th-TH" b="1" cap="none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" y="781051"/>
            <a:ext cx="11353256" cy="592074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1876425" y="4255227"/>
            <a:ext cx="2124075" cy="592998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45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0541" y="114300"/>
            <a:ext cx="11224259" cy="64770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การเรียกรายงานสินทรัพย์คงเหลือในระบบ </a:t>
            </a:r>
            <a:r>
              <a:rPr lang="en-US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 </a:t>
            </a:r>
            <a:r>
              <a:rPr lang="th-TH" b="1" cap="none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" y="849084"/>
            <a:ext cx="11224260" cy="586957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2838994" y="5317399"/>
            <a:ext cx="1480457" cy="287383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44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6139" y="156754"/>
            <a:ext cx="9905998" cy="67056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การเรียกรายงานสินทรัพย์คงเหลือในระบบ </a:t>
            </a:r>
            <a:r>
              <a:rPr lang="en-US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 </a:t>
            </a:r>
            <a:r>
              <a:rPr lang="th-TH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61950" y="827314"/>
            <a:ext cx="11368496" cy="586086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1914525" y="3361509"/>
            <a:ext cx="2657475" cy="8795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914526" y="4241074"/>
            <a:ext cx="2648764" cy="3222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081348" y="4632960"/>
            <a:ext cx="4737463" cy="4963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คำบรรยายภาพแบบสี่เหลี่ยมมุมมน 10"/>
          <p:cNvSpPr/>
          <p:nvPr/>
        </p:nvSpPr>
        <p:spPr>
          <a:xfrm>
            <a:off x="2081348" y="2341795"/>
            <a:ext cx="3655251" cy="693097"/>
          </a:xfrm>
          <a:prstGeom prst="wedgeRoundRectCallout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ใส่รหัสหน่วยเบิกจ่าย และ รหัสพื้นที่ กรณีเป็นหน่วยเบิกคลัง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คำบรรยายภาพแบบสี่เหลี่ยมมุมมน 12"/>
          <p:cNvSpPr/>
          <p:nvPr/>
        </p:nvSpPr>
        <p:spPr>
          <a:xfrm>
            <a:off x="4929055" y="3798524"/>
            <a:ext cx="3655251" cy="693097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ใส่รหัสหน่วยเบิกจ่าย รหัสพื้นที่ และ รหัสศูนย์ต้นทุน กรณีไม่เป็นหน่วยเบิกคลังที่หน่วยรับตรวจมีรหัสศูนย์ต้นทุน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คำบรรยายภาพแบบสี่เหลี่ยมมุมมน 14"/>
          <p:cNvSpPr/>
          <p:nvPr/>
        </p:nvSpPr>
        <p:spPr>
          <a:xfrm>
            <a:off x="2081348" y="5506077"/>
            <a:ext cx="3655251" cy="693097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ใส่วันที่รายงาน และ ปีบัญชีที่ต้องการเรียกรายงาน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คำบรรยายภาพแบบสี่เหลี่ยมมุมมน 17"/>
          <p:cNvSpPr/>
          <p:nvPr/>
        </p:nvSpPr>
        <p:spPr>
          <a:xfrm>
            <a:off x="5872760" y="5388510"/>
            <a:ext cx="1442440" cy="400595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เมนูแสดงรายงาน</a:t>
            </a:r>
            <a:endParaRPr lang="th-TH" sz="1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ลูกศรซ้าย 4"/>
          <p:cNvSpPr/>
          <p:nvPr/>
        </p:nvSpPr>
        <p:spPr>
          <a:xfrm flipV="1">
            <a:off x="4572000" y="4286825"/>
            <a:ext cx="357055" cy="27656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>
            <a:off x="3559630" y="3034892"/>
            <a:ext cx="297995" cy="32661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ึ้น 13"/>
          <p:cNvSpPr/>
          <p:nvPr/>
        </p:nvSpPr>
        <p:spPr>
          <a:xfrm>
            <a:off x="3670526" y="5129349"/>
            <a:ext cx="253773" cy="376728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ลง 19"/>
          <p:cNvSpPr/>
          <p:nvPr/>
        </p:nvSpPr>
        <p:spPr>
          <a:xfrm>
            <a:off x="6286500" y="5789105"/>
            <a:ext cx="247650" cy="33547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7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430" y="252550"/>
            <a:ext cx="11166020" cy="55734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การเรียกรายงานสินทรัพย์คงเหลือในระบบ </a:t>
            </a:r>
            <a:r>
              <a:rPr lang="en-US" sz="4000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GFMIS Thai </a:t>
            </a:r>
            <a:r>
              <a:rPr lang="th-TH" sz="4000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r>
              <a:rPr lang="th-TH" b="1" cap="none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rgbClr val="FFFF00"/>
              </a:solidFill>
            </a:endParaRPr>
          </a:p>
        </p:txBody>
      </p:sp>
      <p:pic>
        <p:nvPicPr>
          <p:cNvPr id="4" name="Picture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30" y="809898"/>
            <a:ext cx="11242765" cy="587665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คำบรรยายภาพแบบสี่เหลี่ยมมุมมน 2"/>
          <p:cNvSpPr/>
          <p:nvPr/>
        </p:nvSpPr>
        <p:spPr>
          <a:xfrm>
            <a:off x="3701143" y="2004331"/>
            <a:ext cx="548640" cy="505097"/>
          </a:xfrm>
          <a:prstGeom prst="wedgeRoundRect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4805545" y="2023381"/>
            <a:ext cx="1865221" cy="505097"/>
          </a:xfrm>
          <a:prstGeom prst="wedgeRoundRectCallou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คลิกเพื่อแปลงเป็นไฟล์ </a:t>
            </a:r>
            <a:r>
              <a:rPr lang="en-US" sz="1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Excel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ลูกศรซ้าย 7"/>
          <p:cNvSpPr/>
          <p:nvPr/>
        </p:nvSpPr>
        <p:spPr>
          <a:xfrm flipV="1">
            <a:off x="4249783" y="2124075"/>
            <a:ext cx="555762" cy="24764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30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วงจร">
  <a:themeElements>
    <a:clrScheme name="วงจร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วงจร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วงจร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TM04033919[[fn=วงจร]]</Template>
  <TotalTime>699</TotalTime>
  <Words>568</Words>
  <Application>Microsoft Office PowerPoint</Application>
  <PresentationFormat>แบบจอกว้าง</PresentationFormat>
  <Paragraphs>61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1" baseType="lpstr">
      <vt:lpstr>Angsana New</vt:lpstr>
      <vt:lpstr>Arial</vt:lpstr>
      <vt:lpstr>Cordia New</vt:lpstr>
      <vt:lpstr>TH Charmonman</vt:lpstr>
      <vt:lpstr>TH SarabunPSK</vt:lpstr>
      <vt:lpstr>Trebuchet MS</vt:lpstr>
      <vt:lpstr>Tw Cen MT</vt:lpstr>
      <vt:lpstr>วงจร</vt:lpstr>
      <vt:lpstr>การตรวจสอบข้อมูลจากรายงานสินทรัพย์คงเหลือในระบบ New GFMIS Thai ที่มีมูลค่าสุทธิ ๑ บาท ว่ามีตัวตนจริงตามทะเบียนคุมทรัพย์สินหรือไม่</vt:lpstr>
      <vt:lpstr>การเข้าใช้งานในระบบ New GFMIS Thai </vt:lpstr>
      <vt:lpstr>การเข้าใช้งานในระบบ New GFMIS Thai (ต่อ)</vt:lpstr>
      <vt:lpstr> - จะปรากฏ หน้าจอ ให้ระบุรหัสผู้ใช้งาน (User Name) และ รหัสผ่าน (Password)</vt:lpstr>
      <vt:lpstr>เข้าระบบรายงานหน่วยงานภาครัฐ</vt:lpstr>
      <vt:lpstr>การเรียกรายงานสินทรัพย์คงเหลือในระบบ New GFMIS Thai</vt:lpstr>
      <vt:lpstr>การเรียกรายงานสินทรัพย์คงเหลือในระบบ New GFMIS Thai (ต่อ)</vt:lpstr>
      <vt:lpstr>การเรียกรายงานสินทรัพย์คงเหลือในระบบ New GFMIS Thai (ต่อ) </vt:lpstr>
      <vt:lpstr>การเรียกรายงานสินทรัพย์คงเหลือในระบบ New GFMIS Thai (ต่อ) </vt:lpstr>
      <vt:lpstr>จัดรูปแบบ Excel</vt:lpstr>
      <vt:lpstr>  กรองข้อมูลสินทรัพย์ที่มีมูลสุทธิ ๑ บาท</vt:lpstr>
      <vt:lpstr>เลือกรายการมูลค่า ๑ บาท</vt:lpstr>
      <vt:lpstr>เลือกรายการมูลค่า ๑ บาท (ต่อ)</vt:lpstr>
      <vt:lpstr>เลือกรายการมูลค่า ๑ บาท (ต่อ)</vt:lpstr>
      <vt:lpstr>การจัดทำบันทึกสอบถามหน่วยรับตรวจประเด็นข้อตรวจพบ เรื่อง สินทรัพย์ในระบบ New GFMIS Thai</vt:lpstr>
      <vt:lpstr>ตัวอย่าง รายงานสินทรัพย์ในระบบ New GFMIS Thai ที่มีมูลค่าสุทธิ ๑ บาท ว่ามีตัวตนจริงตามทะเบียนคุมทรัพย์สินหรือไม่ (วิธีสุ่มตรวจ)</vt:lpstr>
      <vt:lpstr>ตัวอย่าง ข้อตรวจพบรายงานสินทรัพย์ในระบบ New GFMIS Thai ที่มีมูลค่าสุทธิ ๑ บาท ปรากฎว่าราคามูลค่าการได้มาไม่ตรงกับทะเบียนคุมทรัพย์สิน (วิธีสุ่มตรวจ)</vt:lpstr>
      <vt:lpstr>การตรวจสอบข้อมูลสินทรัพย์ ประเภทอาคารสิ่งปลูกสร้าง สินทรัพย์โครงสร้างพื้นฐานกับทะเบียนคุมทรัพย์สิน เพื่อตรวจสอบความมีตัวตนและความถูกต้องตรงตามหน่วยรับผิดชอบ (สินทรัพย์ที่ถือครอง) ข้อมูลสินทรัพย์ประเภทอาคารสิ่งปลูกสร้าง สินทรัพย์โครงสร้างพื้นฐานในระบบ New GFMIS Thai มีตัวตนอยู่จริง และถูกต้องตรงตามหน่วยที่ถือครอง หรือไม่</vt:lpstr>
      <vt:lpstr>ตัวอย่าง การตรวจสอบข้อมูลสินทรัพย์ ประเภทอาคารสิ่งปลูกสร้าง สินทรัพย์โครงสร้างพื้นฐานกับทะเบียนคุมทรัพย์สิน เพื่อตรวจสอบความมีตัวตนและความถูกต้องตรงตามหน่วยรับผิดชอบ (สินทรัพย์ที่ถือครอง) ปรากฏว่ารายงานสินทรัพย์ในระบบ New GFMIS Thai ไม่ตรงกับทะเบียนคุมทรัพย์สิน</vt:lpstr>
      <vt:lpstr>ผลกระทบและข้อเสนอแนะ</vt:lpstr>
      <vt:lpstr>ข้อสังเกตรายงานงบทดลองเพิ่มเติม </vt:lpstr>
      <vt:lpstr>คำสั่งกระทรวงกลาโหม (เฉพาะ) ที่ ๒๖๕/๖๕  เรื่อง การจัดซื้อจัดจ้างและการบริหารพัสดุของกระทรวงกลาโหม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Kong1</dc:creator>
  <cp:lastModifiedBy>Kong1</cp:lastModifiedBy>
  <cp:revision>180</cp:revision>
  <dcterms:created xsi:type="dcterms:W3CDTF">2025-01-09T03:26:48Z</dcterms:created>
  <dcterms:modified xsi:type="dcterms:W3CDTF">2025-01-28T07:21:23Z</dcterms:modified>
</cp:coreProperties>
</file>